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3" r:id="rId4"/>
    <p:sldId id="265" r:id="rId5"/>
    <p:sldId id="267" r:id="rId6"/>
    <p:sldId id="268" r:id="rId7"/>
    <p:sldId id="269" r:id="rId8"/>
    <p:sldId id="270" r:id="rId9"/>
    <p:sldId id="271" r:id="rId10"/>
    <p:sldId id="272" r:id="rId11"/>
    <p:sldId id="273" r:id="rId12"/>
    <p:sldId id="266" r:id="rId13"/>
    <p:sldId id="27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0200"/>
    <a:srgbClr val="61AA98"/>
    <a:srgbClr val="7F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1"/>
    <p:restoredTop sz="94664"/>
  </p:normalViewPr>
  <p:slideViewPr>
    <p:cSldViewPr snapToGrid="0" snapToObjects="1">
      <p:cViewPr varScale="1">
        <p:scale>
          <a:sx n="165" d="100"/>
          <a:sy n="165" d="100"/>
        </p:scale>
        <p:origin x="216" y="2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F6CCB5-2AE3-B04A-8A9F-B2B66746B3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3F97B03-8AF0-A548-AF87-20C5812C6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B16898C-1FA9-0D42-B348-AB39BC73CFD9}"/>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75C3A1BF-F748-6A4C-96EE-E139FBD7F4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D7E241-C990-C944-9878-71E30229ABD5}"/>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393164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ECBC08-6129-234B-9A04-6CCEA83B15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41751A-8202-B24B-BA48-A615E37CFD4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C53113F-7853-F643-842E-316C69D081BC}"/>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4000D807-A8C1-C14D-9523-21E2045DF1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2FFE63-D278-3045-9A81-20F59A6D65A2}"/>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141380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D849484-6B80-1943-ACD6-5649FD7FD3D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68BB93E-29F4-3A49-A32A-D7F17486C00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4518A95-188A-504B-A90A-AD92098B88D2}"/>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CF187DB2-33EF-0641-B847-C0B5C1B1F0F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7BDAD6-A8C4-FF44-99AA-C8D5DC344779}"/>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250941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899963-EF30-204D-A274-BD4AB44DEDC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45371D7-33B0-4B47-8640-B48C8B4C2D6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96BE2B-138E-F34D-BC26-E122A109D1BE}"/>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69E4FC24-E5AE-134C-A9CF-A7384E9324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186982-8D84-1E41-A82F-DFB3F4628D66}"/>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4251444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4B48F1-0C44-364A-8C04-7DF2868963A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3CF153E-6EC5-0548-8A90-2FA258717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E6A3A4D-8EB5-A344-91F1-7828EFD32D92}"/>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FFB78CAA-E02D-5440-B1BD-F4920A62DC1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6B6C0B-C76E-CB43-9DB0-C854091E6BE5}"/>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259122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53DA05-8069-3041-93B8-98936DF4B65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1FB6652-6996-4F46-B901-CAA90DC18BA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6F107C8-E8A2-E541-8F79-7310490A1F1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A542CD0-23BD-9D4A-AD06-C29608BA4F2A}"/>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6" name="Alt Bilgi Yer Tutucusu 5">
            <a:extLst>
              <a:ext uri="{FF2B5EF4-FFF2-40B4-BE49-F238E27FC236}">
                <a16:creationId xmlns:a16="http://schemas.microsoft.com/office/drawing/2014/main" id="{BCD86321-4DF6-5940-832E-8C7F48552C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7CC0E0-E673-2B46-82E8-0CCAEFE88D31}"/>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174364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C0060F-E1D8-CC49-8FA7-02794B50282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A8E3716-EF96-8542-9E83-5FD92346C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F177BE-76E2-6740-85ED-BBBCD28B628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7A8964C-5FA9-5F4A-870B-C81F8C1F79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EA41B4F-1F24-C144-82D7-0C374DAA57B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4740263-E8B3-8545-8EE0-97D410E0F52B}"/>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8" name="Alt Bilgi Yer Tutucusu 7">
            <a:extLst>
              <a:ext uri="{FF2B5EF4-FFF2-40B4-BE49-F238E27FC236}">
                <a16:creationId xmlns:a16="http://schemas.microsoft.com/office/drawing/2014/main" id="{BB87B611-B19A-4841-A7CD-5FD07DE2A57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0958866-F459-674C-A7F9-946C587A7D03}"/>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10601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CAFEC-1569-EE41-B6AE-FC8B2AB6042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DEBFC9B-1229-9345-8106-CCF9AAD410CB}"/>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4" name="Alt Bilgi Yer Tutucusu 3">
            <a:extLst>
              <a:ext uri="{FF2B5EF4-FFF2-40B4-BE49-F238E27FC236}">
                <a16:creationId xmlns:a16="http://schemas.microsoft.com/office/drawing/2014/main" id="{110C250B-CF13-304A-8F03-22A8113DAA7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4AC8136-327E-9340-9FFE-1CA47630A9B0}"/>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234536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8FB9E91-7596-374C-B5EC-582B3144C0FB}"/>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3" name="Alt Bilgi Yer Tutucusu 2">
            <a:extLst>
              <a:ext uri="{FF2B5EF4-FFF2-40B4-BE49-F238E27FC236}">
                <a16:creationId xmlns:a16="http://schemas.microsoft.com/office/drawing/2014/main" id="{457CCE79-19C0-A943-A63A-7509AE4D164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D4A0C4-2AE1-1844-9410-B513B4E00713}"/>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315910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7FE6C0-220E-6F4B-8E6B-78AEE183E5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FF951A7-5707-DB43-B6F1-B0ECF29B85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1AAE836-F4B9-B44D-BD9E-2BC5D1545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23555A-A00F-A047-B8F7-2137178C9782}"/>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6" name="Alt Bilgi Yer Tutucusu 5">
            <a:extLst>
              <a:ext uri="{FF2B5EF4-FFF2-40B4-BE49-F238E27FC236}">
                <a16:creationId xmlns:a16="http://schemas.microsoft.com/office/drawing/2014/main" id="{E409B3CB-3789-134F-B464-698AEFC12AD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C162583-364D-7243-B506-8B3A640E1D82}"/>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247493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A146D8-28AD-1B4A-A859-A347A7CFBEF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F96FF73-688E-3A43-9705-D9243EFB9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08DF72A-BA1C-B247-89E1-950C9F6C6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627D1A3-3E23-3B40-9625-3235C3EC0EF6}"/>
              </a:ext>
            </a:extLst>
          </p:cNvPr>
          <p:cNvSpPr>
            <a:spLocks noGrp="1"/>
          </p:cNvSpPr>
          <p:nvPr>
            <p:ph type="dt" sz="half" idx="10"/>
          </p:nvPr>
        </p:nvSpPr>
        <p:spPr/>
        <p:txBody>
          <a:bodyPr/>
          <a:lstStyle/>
          <a:p>
            <a:fld id="{FE2FF7D7-E2CE-8341-8CE7-93505E5A6F0D}" type="datetimeFigureOut">
              <a:rPr lang="tr-TR" smtClean="0"/>
              <a:t>9.08.2022</a:t>
            </a:fld>
            <a:endParaRPr lang="tr-TR"/>
          </a:p>
        </p:txBody>
      </p:sp>
      <p:sp>
        <p:nvSpPr>
          <p:cNvPr id="6" name="Alt Bilgi Yer Tutucusu 5">
            <a:extLst>
              <a:ext uri="{FF2B5EF4-FFF2-40B4-BE49-F238E27FC236}">
                <a16:creationId xmlns:a16="http://schemas.microsoft.com/office/drawing/2014/main" id="{9A40E8E1-09A5-5447-ACC2-09DEA5C497D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ECFBD3C-0541-474C-A777-A11CC54BDD37}"/>
              </a:ext>
            </a:extLst>
          </p:cNvPr>
          <p:cNvSpPr>
            <a:spLocks noGrp="1"/>
          </p:cNvSpPr>
          <p:nvPr>
            <p:ph type="sldNum" sz="quarter" idx="12"/>
          </p:nvPr>
        </p:nvSpPr>
        <p:spPr/>
        <p:txBody>
          <a:bodyPr/>
          <a:lstStyle/>
          <a:p>
            <a:fld id="{C2024EFB-2953-0B43-A578-2F62D47E2106}" type="slidenum">
              <a:rPr lang="tr-TR" smtClean="0"/>
              <a:t>‹#›</a:t>
            </a:fld>
            <a:endParaRPr lang="tr-TR"/>
          </a:p>
        </p:txBody>
      </p:sp>
    </p:spTree>
    <p:extLst>
      <p:ext uri="{BB962C8B-B14F-4D97-AF65-F5344CB8AC3E}">
        <p14:creationId xmlns:p14="http://schemas.microsoft.com/office/powerpoint/2010/main" val="352864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2DDA53B-018B-5F4C-8067-B6E8DD0C48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AC8D9B-F7AA-BC4E-AD54-DFC73FB987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C0B7057-F3AF-5442-A983-5304CA392A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7D7-E2CE-8341-8CE7-93505E5A6F0D}" type="datetimeFigureOut">
              <a:rPr lang="tr-TR" smtClean="0"/>
              <a:t>9.08.2022</a:t>
            </a:fld>
            <a:endParaRPr lang="tr-TR"/>
          </a:p>
        </p:txBody>
      </p:sp>
      <p:sp>
        <p:nvSpPr>
          <p:cNvPr id="5" name="Alt Bilgi Yer Tutucusu 4">
            <a:extLst>
              <a:ext uri="{FF2B5EF4-FFF2-40B4-BE49-F238E27FC236}">
                <a16:creationId xmlns:a16="http://schemas.microsoft.com/office/drawing/2014/main" id="{4B159FB7-96D8-B847-9BAD-A20593F0E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3E439BC-D99A-A547-85CA-1C2F219D3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24EFB-2953-0B43-A578-2F62D47E2106}" type="slidenum">
              <a:rPr lang="tr-TR" smtClean="0"/>
              <a:t>‹#›</a:t>
            </a:fld>
            <a:endParaRPr lang="tr-TR"/>
          </a:p>
        </p:txBody>
      </p:sp>
    </p:spTree>
    <p:extLst>
      <p:ext uri="{BB962C8B-B14F-4D97-AF65-F5344CB8AC3E}">
        <p14:creationId xmlns:p14="http://schemas.microsoft.com/office/powerpoint/2010/main" val="11523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4820026" y="2507563"/>
            <a:ext cx="2551947" cy="1842873"/>
          </a:xfrm>
          <a:prstGeom prst="rect">
            <a:avLst/>
          </a:prstGeom>
        </p:spPr>
      </p:pic>
      <p:sp>
        <p:nvSpPr>
          <p:cNvPr id="9" name="Metin kutusu 8">
            <a:extLst>
              <a:ext uri="{FF2B5EF4-FFF2-40B4-BE49-F238E27FC236}">
                <a16:creationId xmlns:a16="http://schemas.microsoft.com/office/drawing/2014/main" id="{36B0B5B6-C6A6-724C-BA88-C004EC8AB6E5}"/>
              </a:ext>
            </a:extLst>
          </p:cNvPr>
          <p:cNvSpPr txBox="1"/>
          <p:nvPr/>
        </p:nvSpPr>
        <p:spPr>
          <a:xfrm>
            <a:off x="1631949" y="5674704"/>
            <a:ext cx="8928100" cy="369332"/>
          </a:xfrm>
          <a:prstGeom prst="rect">
            <a:avLst/>
          </a:prstGeom>
          <a:noFill/>
        </p:spPr>
        <p:txBody>
          <a:bodyPr wrap="square" rtlCol="0">
            <a:spAutoFit/>
          </a:bodyPr>
          <a:lstStyle/>
          <a:p>
            <a:pPr algn="ctr" fontAlgn="base"/>
            <a:r>
              <a:rPr lang="tr-TR" cap="all" dirty="0">
                <a:solidFill>
                  <a:schemeClr val="tx2">
                    <a:lumMod val="60000"/>
                    <a:lumOff val="40000"/>
                  </a:schemeClr>
                </a:solidFill>
                <a:latin typeface="Arial Narrow" panose="020B0604020202020204" pitchFamily="34" charset="0"/>
                <a:cs typeface="Arial Narrow" panose="020B0604020202020204" pitchFamily="34" charset="0"/>
              </a:rPr>
              <a:t>SIGNALS INTELLIGENCE platform </a:t>
            </a:r>
            <a:r>
              <a:rPr lang="tr-TR" cap="all" dirty="0" err="1">
                <a:solidFill>
                  <a:schemeClr val="tx2">
                    <a:lumMod val="60000"/>
                    <a:lumOff val="40000"/>
                  </a:schemeClr>
                </a:solidFill>
                <a:latin typeface="Arial Narrow" panose="020B0604020202020204" pitchFamily="34" charset="0"/>
                <a:cs typeface="Arial Narrow" panose="020B0604020202020204" pitchFamily="34" charset="0"/>
              </a:rPr>
              <a:t>presentatıon</a:t>
            </a:r>
            <a:endParaRPr lang="tr-TR" cap="all" dirty="0">
              <a:solidFill>
                <a:schemeClr val="tx2">
                  <a:lumMod val="60000"/>
                  <a:lumOff val="40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86366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4398605"/>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LOCAL CLIENT </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969373"/>
            <a:ext cx="6139932" cy="969496"/>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Local Client; It can perform data exchange by using all modules on the NODE it connects to. Artificial intelligence can perform operations on this data. Local Client operation management</a:t>
            </a:r>
            <a:endParaRPr lang="en-TR" sz="1900" dirty="0">
              <a:solidFill>
                <a:schemeClr val="accent1">
                  <a:lumMod val="50000"/>
                </a:schemeClr>
              </a:solidFill>
              <a:latin typeface="DIN Condensed" pitchFamily="2" charset="0"/>
            </a:endParaRPr>
          </a:p>
        </p:txBody>
      </p:sp>
      <p:pic>
        <p:nvPicPr>
          <p:cNvPr id="5" name="Picture 4">
            <a:extLst>
              <a:ext uri="{FF2B5EF4-FFF2-40B4-BE49-F238E27FC236}">
                <a16:creationId xmlns:a16="http://schemas.microsoft.com/office/drawing/2014/main" id="{ADE05461-7DD1-844B-A538-C2D31467340C}"/>
              </a:ext>
            </a:extLst>
          </p:cNvPr>
          <p:cNvPicPr>
            <a:picLocks noChangeAspect="1"/>
          </p:cNvPicPr>
          <p:nvPr/>
        </p:nvPicPr>
        <p:blipFill>
          <a:blip r:embed="rId3"/>
          <a:stretch>
            <a:fillRect/>
          </a:stretch>
        </p:blipFill>
        <p:spPr>
          <a:xfrm>
            <a:off x="3579316" y="0"/>
            <a:ext cx="8612684" cy="6124575"/>
          </a:xfrm>
          <a:prstGeom prst="rect">
            <a:avLst/>
          </a:prstGeom>
        </p:spPr>
      </p:pic>
      <p:pic>
        <p:nvPicPr>
          <p:cNvPr id="11" name="Resim 3">
            <a:extLst>
              <a:ext uri="{FF2B5EF4-FFF2-40B4-BE49-F238E27FC236}">
                <a16:creationId xmlns:a16="http://schemas.microsoft.com/office/drawing/2014/main" id="{1E2A286E-0B6C-6042-B0B9-92A11ADB0FC0}"/>
              </a:ext>
            </a:extLst>
          </p:cNvPr>
          <p:cNvPicPr>
            <a:picLocks noChangeAspect="1"/>
          </p:cNvPicPr>
          <p:nvPr/>
        </p:nvPicPr>
        <p:blipFill rotWithShape="1">
          <a:blip r:embed="rId4"/>
          <a:srcRect t="25757" r="62491" b="21397"/>
          <a:stretch/>
        </p:blipFill>
        <p:spPr>
          <a:xfrm>
            <a:off x="268561" y="1801016"/>
            <a:ext cx="3042195" cy="2143016"/>
          </a:xfrm>
          <a:prstGeom prst="rect">
            <a:avLst/>
          </a:prstGeom>
        </p:spPr>
      </p:pic>
      <p:sp>
        <p:nvSpPr>
          <p:cNvPr id="13" name="Metin kutusu 1">
            <a:extLst>
              <a:ext uri="{FF2B5EF4-FFF2-40B4-BE49-F238E27FC236}">
                <a16:creationId xmlns:a16="http://schemas.microsoft.com/office/drawing/2014/main" id="{8E7BA771-F16D-B04E-A831-DC7BC4C17CE9}"/>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spTree>
    <p:extLst>
      <p:ext uri="{BB962C8B-B14F-4D97-AF65-F5344CB8AC3E}">
        <p14:creationId xmlns:p14="http://schemas.microsoft.com/office/powerpoint/2010/main" val="182470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4058707"/>
            <a:ext cx="6807200" cy="1035966"/>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REMOTE CLIENT </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662265"/>
            <a:ext cx="6139932" cy="1847524"/>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Remote Client; After performing identity control with remote connection, it can perform data exchange by using all modules on NODE. Artificial intelligence can perform operations on this data. Local Client is located in the operation management center.</a:t>
            </a:r>
            <a:endParaRPr lang="en-TR" sz="1900" dirty="0">
              <a:solidFill>
                <a:schemeClr val="accent1">
                  <a:lumMod val="50000"/>
                </a:schemeClr>
              </a:solidFill>
              <a:latin typeface="DIN Condensed" pitchFamily="2" charset="0"/>
            </a:endParaRPr>
          </a:p>
        </p:txBody>
      </p:sp>
      <p:pic>
        <p:nvPicPr>
          <p:cNvPr id="7" name="Picture 6">
            <a:extLst>
              <a:ext uri="{FF2B5EF4-FFF2-40B4-BE49-F238E27FC236}">
                <a16:creationId xmlns:a16="http://schemas.microsoft.com/office/drawing/2014/main" id="{8A25AB75-1CB3-2445-9E5C-5C93B0A677B4}"/>
              </a:ext>
            </a:extLst>
          </p:cNvPr>
          <p:cNvPicPr>
            <a:picLocks noChangeAspect="1"/>
          </p:cNvPicPr>
          <p:nvPr/>
        </p:nvPicPr>
        <p:blipFill>
          <a:blip r:embed="rId3"/>
          <a:stretch>
            <a:fillRect/>
          </a:stretch>
        </p:blipFill>
        <p:spPr>
          <a:xfrm>
            <a:off x="3798052" y="7936"/>
            <a:ext cx="8393948" cy="5969030"/>
          </a:xfrm>
          <a:prstGeom prst="rect">
            <a:avLst/>
          </a:prstGeom>
        </p:spPr>
      </p:pic>
      <p:sp>
        <p:nvSpPr>
          <p:cNvPr id="13" name="Metin kutusu 1">
            <a:extLst>
              <a:ext uri="{FF2B5EF4-FFF2-40B4-BE49-F238E27FC236}">
                <a16:creationId xmlns:a16="http://schemas.microsoft.com/office/drawing/2014/main" id="{6140E51B-8395-8D47-9592-D97F1AFC1C44}"/>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pic>
        <p:nvPicPr>
          <p:cNvPr id="14" name="Resim 2">
            <a:extLst>
              <a:ext uri="{FF2B5EF4-FFF2-40B4-BE49-F238E27FC236}">
                <a16:creationId xmlns:a16="http://schemas.microsoft.com/office/drawing/2014/main" id="{D326315D-9950-0E4C-9FE7-18631038EA67}"/>
              </a:ext>
            </a:extLst>
          </p:cNvPr>
          <p:cNvPicPr>
            <a:picLocks noChangeAspect="1"/>
          </p:cNvPicPr>
          <p:nvPr/>
        </p:nvPicPr>
        <p:blipFill>
          <a:blip r:embed="rId4"/>
          <a:stretch>
            <a:fillRect/>
          </a:stretch>
        </p:blipFill>
        <p:spPr>
          <a:xfrm>
            <a:off x="280987" y="1971674"/>
            <a:ext cx="3998714" cy="1999357"/>
          </a:xfrm>
          <a:prstGeom prst="rect">
            <a:avLst/>
          </a:prstGeom>
        </p:spPr>
      </p:pic>
    </p:spTree>
    <p:extLst>
      <p:ext uri="{BB962C8B-B14F-4D97-AF65-F5344CB8AC3E}">
        <p14:creationId xmlns:p14="http://schemas.microsoft.com/office/powerpoint/2010/main" val="164597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23706" y="3933830"/>
            <a:ext cx="6807200" cy="830997"/>
          </a:xfrm>
          <a:prstGeom prst="rect">
            <a:avLst/>
          </a:prstGeom>
          <a:noFill/>
        </p:spPr>
        <p:txBody>
          <a:bodyPr wrap="square" rtlCol="0">
            <a:spAutoFit/>
          </a:bodyPr>
          <a:lstStyle/>
          <a:p>
            <a:pPr fontAlgn="base"/>
            <a:r>
              <a:rPr lang="tr-TR" sz="4800" b="1" cap="all" dirty="0">
                <a:solidFill>
                  <a:schemeClr val="tx2">
                    <a:lumMod val="75000"/>
                  </a:schemeClr>
                </a:solidFill>
                <a:latin typeface="Bebas Neue" panose="020B0606020202050201" pitchFamily="34" charset="0"/>
              </a:rPr>
              <a:t>OPERATION CENTER</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pic>
        <p:nvPicPr>
          <p:cNvPr id="7" name="Resim 3">
            <a:extLst>
              <a:ext uri="{FF2B5EF4-FFF2-40B4-BE49-F238E27FC236}">
                <a16:creationId xmlns:a16="http://schemas.microsoft.com/office/drawing/2014/main" id="{9DCF6D8E-F8E8-0146-8D23-5C4D655EDAD1}"/>
              </a:ext>
            </a:extLst>
          </p:cNvPr>
          <p:cNvPicPr>
            <a:picLocks noChangeAspect="1"/>
          </p:cNvPicPr>
          <p:nvPr/>
        </p:nvPicPr>
        <p:blipFill rotWithShape="1">
          <a:blip r:embed="rId3"/>
          <a:srcRect t="8168" b="28738"/>
          <a:stretch/>
        </p:blipFill>
        <p:spPr>
          <a:xfrm>
            <a:off x="197924" y="147609"/>
            <a:ext cx="11775119" cy="3714750"/>
          </a:xfrm>
          <a:prstGeom prst="rect">
            <a:avLst/>
          </a:prstGeom>
        </p:spPr>
      </p:pic>
      <p:sp>
        <p:nvSpPr>
          <p:cNvPr id="4" name="TextBox 3">
            <a:extLst>
              <a:ext uri="{FF2B5EF4-FFF2-40B4-BE49-F238E27FC236}">
                <a16:creationId xmlns:a16="http://schemas.microsoft.com/office/drawing/2014/main" id="{0428AE12-DAB3-8745-8918-051BAC868260}"/>
              </a:ext>
            </a:extLst>
          </p:cNvPr>
          <p:cNvSpPr txBox="1"/>
          <p:nvPr/>
        </p:nvSpPr>
        <p:spPr>
          <a:xfrm>
            <a:off x="126485" y="4693387"/>
            <a:ext cx="11775119" cy="1200329"/>
          </a:xfrm>
          <a:prstGeom prst="rect">
            <a:avLst/>
          </a:prstGeom>
          <a:noFill/>
        </p:spPr>
        <p:txBody>
          <a:bodyPr wrap="square" rtlCol="0">
            <a:spAutoFit/>
          </a:bodyPr>
          <a:lstStyle/>
          <a:p>
            <a:r>
              <a:rPr lang="en-US" sz="2400" dirty="0">
                <a:solidFill>
                  <a:schemeClr val="accent1">
                    <a:lumMod val="50000"/>
                  </a:schemeClr>
                </a:solidFill>
                <a:latin typeface="DIN Condensed" pitchFamily="2" charset="0"/>
              </a:rPr>
              <a:t>By establishing a connection to all NODEs through the Operations Center, the desired data is displayed on the screens instantly. At the same time, artificial intelligence-supported operations can be performed by displaying historical records on the screen.</a:t>
            </a:r>
            <a:endParaRPr lang="en-TR" sz="2400" dirty="0">
              <a:solidFill>
                <a:schemeClr val="accent1">
                  <a:lumMod val="50000"/>
                </a:schemeClr>
              </a:solidFill>
              <a:latin typeface="DIN Condensed" pitchFamily="2" charset="0"/>
            </a:endParaRPr>
          </a:p>
        </p:txBody>
      </p:sp>
    </p:spTree>
    <p:extLst>
      <p:ext uri="{BB962C8B-B14F-4D97-AF65-F5344CB8AC3E}">
        <p14:creationId xmlns:p14="http://schemas.microsoft.com/office/powerpoint/2010/main" val="267171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4820026" y="2507563"/>
            <a:ext cx="2551947" cy="1842873"/>
          </a:xfrm>
          <a:prstGeom prst="rect">
            <a:avLst/>
          </a:prstGeom>
        </p:spPr>
      </p:pic>
      <p:sp>
        <p:nvSpPr>
          <p:cNvPr id="9" name="Metin kutusu 8">
            <a:extLst>
              <a:ext uri="{FF2B5EF4-FFF2-40B4-BE49-F238E27FC236}">
                <a16:creationId xmlns:a16="http://schemas.microsoft.com/office/drawing/2014/main" id="{36B0B5B6-C6A6-724C-BA88-C004EC8AB6E5}"/>
              </a:ext>
            </a:extLst>
          </p:cNvPr>
          <p:cNvSpPr txBox="1"/>
          <p:nvPr/>
        </p:nvSpPr>
        <p:spPr>
          <a:xfrm>
            <a:off x="1631949" y="5674704"/>
            <a:ext cx="8928100" cy="369332"/>
          </a:xfrm>
          <a:prstGeom prst="rect">
            <a:avLst/>
          </a:prstGeom>
          <a:noFill/>
        </p:spPr>
        <p:txBody>
          <a:bodyPr wrap="square" rtlCol="0">
            <a:spAutoFit/>
          </a:bodyPr>
          <a:lstStyle/>
          <a:p>
            <a:pPr algn="ctr" fontAlgn="base"/>
            <a:r>
              <a:rPr lang="tr-TR" cap="all" dirty="0">
                <a:solidFill>
                  <a:schemeClr val="tx2">
                    <a:lumMod val="60000"/>
                    <a:lumOff val="40000"/>
                  </a:schemeClr>
                </a:solidFill>
                <a:latin typeface="Arial Narrow" panose="020B0604020202020204" pitchFamily="34" charset="0"/>
                <a:cs typeface="Arial Narrow" panose="020B0604020202020204" pitchFamily="34" charset="0"/>
              </a:rPr>
              <a:t>SIGNALS INTELLIGENCE platform </a:t>
            </a:r>
            <a:r>
              <a:rPr lang="tr-TR" cap="all" dirty="0" err="1">
                <a:solidFill>
                  <a:schemeClr val="tx2">
                    <a:lumMod val="60000"/>
                    <a:lumOff val="40000"/>
                  </a:schemeClr>
                </a:solidFill>
                <a:latin typeface="Arial Narrow" panose="020B0604020202020204" pitchFamily="34" charset="0"/>
                <a:cs typeface="Arial Narrow" panose="020B0604020202020204" pitchFamily="34" charset="0"/>
              </a:rPr>
              <a:t>presentatıon</a:t>
            </a:r>
            <a:endParaRPr lang="tr-TR" cap="all" dirty="0">
              <a:solidFill>
                <a:schemeClr val="tx2">
                  <a:lumMod val="60000"/>
                  <a:lumOff val="40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85085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C0200"/>
        </a:solidFill>
        <a:effectLst/>
      </p:bgPr>
    </p:bg>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36B0B5B6-C6A6-724C-BA88-C004EC8AB6E5}"/>
              </a:ext>
            </a:extLst>
          </p:cNvPr>
          <p:cNvSpPr txBox="1"/>
          <p:nvPr/>
        </p:nvSpPr>
        <p:spPr>
          <a:xfrm>
            <a:off x="1631950" y="2274279"/>
            <a:ext cx="8928100" cy="2246769"/>
          </a:xfrm>
          <a:prstGeom prst="rect">
            <a:avLst/>
          </a:prstGeom>
          <a:noFill/>
        </p:spPr>
        <p:txBody>
          <a:bodyPr wrap="square" rtlCol="0">
            <a:spAutoFit/>
          </a:bodyPr>
          <a:lstStyle/>
          <a:p>
            <a:pPr algn="just" fontAlgn="base"/>
            <a:r>
              <a:rPr lang="tr-TR" sz="2800" b="1" cap="all" dirty="0" err="1">
                <a:solidFill>
                  <a:schemeClr val="bg1"/>
                </a:solidFill>
                <a:latin typeface="Arial Narrow" panose="020B0604020202020204" pitchFamily="34" charset="0"/>
                <a:cs typeface="Arial Narrow" panose="020B0604020202020204" pitchFamily="34" charset="0"/>
              </a:rPr>
              <a:t>All</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materıals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shown</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ın</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thıs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presentatıon</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are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for</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ınformatıonal</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purposes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only</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The</a:t>
            </a:r>
            <a:r>
              <a:rPr lang="tr-TR" sz="2800" b="1" cap="all" dirty="0">
                <a:solidFill>
                  <a:schemeClr val="bg1"/>
                </a:solidFill>
                <a:latin typeface="Arial Narrow" panose="020B0604020202020204" pitchFamily="34" charset="0"/>
                <a:cs typeface="Arial Narrow" panose="020B0604020202020204" pitchFamily="34" charset="0"/>
              </a:rPr>
              <a:t> SIGINTOS</a:t>
            </a:r>
            <a:r>
              <a:rPr lang="tr-TR" b="1" dirty="0">
                <a:solidFill>
                  <a:schemeClr val="bg1"/>
                </a:solidFill>
                <a:latin typeface="Arial Narrow" panose="020B0604020202020204" pitchFamily="34" charset="0"/>
                <a:cs typeface="Arial Narrow" panose="020B0604020202020204" pitchFamily="34" charset="0"/>
              </a:rPr>
              <a:t>™</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brand</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owner</a:t>
            </a:r>
            <a:r>
              <a:rPr lang="tr-TR" sz="2800" b="1" cap="all" dirty="0">
                <a:solidFill>
                  <a:schemeClr val="bg1"/>
                </a:solidFill>
                <a:latin typeface="Arial Narrow" panose="020B0604020202020204" pitchFamily="34" charset="0"/>
                <a:cs typeface="Arial Narrow" panose="020B0604020202020204" pitchFamily="34" charset="0"/>
              </a:rPr>
              <a:t> ıs </a:t>
            </a:r>
            <a:r>
              <a:rPr lang="tr-TR" sz="2800" b="1" cap="all" dirty="0" err="1">
                <a:solidFill>
                  <a:schemeClr val="bg1"/>
                </a:solidFill>
                <a:latin typeface="Arial Narrow" panose="020B0604020202020204" pitchFamily="34" charset="0"/>
                <a:cs typeface="Arial Narrow" panose="020B0604020202020204" pitchFamily="34" charset="0"/>
              </a:rPr>
              <a:t>the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owner</a:t>
            </a:r>
            <a:r>
              <a:rPr lang="tr-TR" sz="2800" b="1" cap="all" dirty="0">
                <a:solidFill>
                  <a:schemeClr val="bg1"/>
                </a:solidFill>
                <a:latin typeface="Arial Narrow" panose="020B0604020202020204" pitchFamily="34" charset="0"/>
                <a:cs typeface="Arial Narrow" panose="020B0604020202020204" pitchFamily="34" charset="0"/>
              </a:rPr>
              <a:t> of </a:t>
            </a:r>
            <a:r>
              <a:rPr lang="tr-TR" sz="2800" b="1" cap="all" dirty="0" err="1">
                <a:solidFill>
                  <a:schemeClr val="bg1"/>
                </a:solidFill>
                <a:latin typeface="Arial Narrow" panose="020B0604020202020204" pitchFamily="34" charset="0"/>
                <a:cs typeface="Arial Narrow" panose="020B0604020202020204" pitchFamily="34" charset="0"/>
              </a:rPr>
              <a:t>thıs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presentatıon</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and</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cannot</a:t>
            </a:r>
            <a:r>
              <a:rPr lang="tr-TR" sz="2800" b="1" cap="all" dirty="0">
                <a:solidFill>
                  <a:schemeClr val="bg1"/>
                </a:solidFill>
                <a:latin typeface="Arial Narrow" panose="020B0604020202020204" pitchFamily="34" charset="0"/>
                <a:cs typeface="Arial Narrow" panose="020B0604020202020204" pitchFamily="34" charset="0"/>
              </a:rPr>
              <a:t> be </a:t>
            </a:r>
            <a:r>
              <a:rPr lang="tr-TR" sz="2800" b="1" cap="all" dirty="0" err="1">
                <a:solidFill>
                  <a:schemeClr val="bg1"/>
                </a:solidFill>
                <a:latin typeface="Arial Narrow" panose="020B0604020202020204" pitchFamily="34" charset="0"/>
                <a:cs typeface="Arial Narrow" panose="020B0604020202020204" pitchFamily="34" charset="0"/>
              </a:rPr>
              <a:t>held</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responsıble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for</a:t>
            </a:r>
            <a:r>
              <a:rPr lang="tr-TR" sz="2800" b="1" cap="all" dirty="0">
                <a:solidFill>
                  <a:schemeClr val="bg1"/>
                </a:solidFill>
                <a:latin typeface="Arial Narrow" panose="020B0604020202020204" pitchFamily="34" charset="0"/>
                <a:cs typeface="Arial Narrow" panose="020B0604020202020204" pitchFamily="34" charset="0"/>
              </a:rPr>
              <a:t> legal </a:t>
            </a:r>
            <a:r>
              <a:rPr lang="tr-TR" sz="2800" b="1" cap="all" dirty="0" err="1">
                <a:solidFill>
                  <a:schemeClr val="bg1"/>
                </a:solidFill>
                <a:latin typeface="Arial Narrow" panose="020B0604020202020204" pitchFamily="34" charset="0"/>
                <a:cs typeface="Arial Narrow" panose="020B0604020202020204" pitchFamily="34" charset="0"/>
              </a:rPr>
              <a:t>actıons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arısıng</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from</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ıts</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use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outsıde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the</a:t>
            </a:r>
            <a:r>
              <a:rPr lang="tr-TR" sz="2800" b="1" cap="all" dirty="0">
                <a:solidFill>
                  <a:schemeClr val="bg1"/>
                </a:solidFill>
                <a:latin typeface="Arial Narrow" panose="020B0604020202020204" pitchFamily="34" charset="0"/>
                <a:cs typeface="Arial Narrow" panose="020B0604020202020204" pitchFamily="34" charset="0"/>
              </a:rPr>
              <a:t> </a:t>
            </a:r>
            <a:r>
              <a:rPr lang="tr-TR" sz="2800" b="1" cap="all" dirty="0" err="1">
                <a:solidFill>
                  <a:schemeClr val="bg1"/>
                </a:solidFill>
                <a:latin typeface="Arial Narrow" panose="020B0604020202020204" pitchFamily="34" charset="0"/>
                <a:cs typeface="Arial Narrow" panose="020B0604020202020204" pitchFamily="34" charset="0"/>
              </a:rPr>
              <a:t>owner</a:t>
            </a:r>
            <a:r>
              <a:rPr lang="tr-TR" sz="2800" b="1" cap="all" dirty="0">
                <a:solidFill>
                  <a:schemeClr val="bg1"/>
                </a:solidFill>
                <a:latin typeface="Arial Narrow" panose="020B0604020202020204" pitchFamily="34" charset="0"/>
                <a:cs typeface="Arial Narrow" panose="020B0604020202020204" pitchFamily="34" charset="0"/>
              </a:rPr>
              <a:t>.</a:t>
            </a:r>
          </a:p>
        </p:txBody>
      </p:sp>
    </p:spTree>
    <p:extLst>
      <p:ext uri="{BB962C8B-B14F-4D97-AF65-F5344CB8AC3E}">
        <p14:creationId xmlns:p14="http://schemas.microsoft.com/office/powerpoint/2010/main" val="191298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515348" y="222773"/>
            <a:ext cx="6807200" cy="830997"/>
          </a:xfrm>
          <a:prstGeom prst="rect">
            <a:avLst/>
          </a:prstGeom>
          <a:noFill/>
        </p:spPr>
        <p:txBody>
          <a:bodyPr wrap="square" rtlCol="0">
            <a:spAutoFit/>
          </a:bodyPr>
          <a:lstStyle/>
          <a:p>
            <a:pPr fontAlgn="base"/>
            <a:r>
              <a:rPr lang="tr-TR" sz="4800" b="1" cap="all" dirty="0" err="1">
                <a:solidFill>
                  <a:schemeClr val="tx2">
                    <a:lumMod val="75000"/>
                  </a:schemeClr>
                </a:solidFill>
                <a:latin typeface="Bebas Neue" panose="020B0606020202050201" pitchFamily="34" charset="0"/>
                <a:cs typeface="Arial Narrow" panose="020B0604020202020204" pitchFamily="34" charset="0"/>
              </a:rPr>
              <a:t>Sıgınt</a:t>
            </a:r>
            <a:r>
              <a:rPr lang="tr-TR" sz="4800" b="1" cap="all" dirty="0">
                <a:solidFill>
                  <a:schemeClr val="tx2">
                    <a:lumMod val="75000"/>
                  </a:schemeClr>
                </a:solidFill>
                <a:latin typeface="Bebas Neue" panose="020B0606020202050201" pitchFamily="34" charset="0"/>
                <a:cs typeface="Arial Narrow" panose="020B0604020202020204" pitchFamily="34" charset="0"/>
              </a:rPr>
              <a:t> platform</a:t>
            </a:r>
          </a:p>
        </p:txBody>
      </p:sp>
      <p:pic>
        <p:nvPicPr>
          <p:cNvPr id="4" name="Resim 3">
            <a:extLst>
              <a:ext uri="{FF2B5EF4-FFF2-40B4-BE49-F238E27FC236}">
                <a16:creationId xmlns:a16="http://schemas.microsoft.com/office/drawing/2014/main" id="{B8931297-7CD9-E143-B6DB-8033EDA71B99}"/>
              </a:ext>
            </a:extLst>
          </p:cNvPr>
          <p:cNvPicPr>
            <a:picLocks noChangeAspect="1"/>
          </p:cNvPicPr>
          <p:nvPr/>
        </p:nvPicPr>
        <p:blipFill rotWithShape="1">
          <a:blip r:embed="rId3"/>
          <a:srcRect b="19759"/>
          <a:stretch/>
        </p:blipFill>
        <p:spPr>
          <a:xfrm>
            <a:off x="601073" y="1108484"/>
            <a:ext cx="10989853" cy="4409175"/>
          </a:xfrm>
          <a:prstGeom prst="rect">
            <a:avLst/>
          </a:prstGeom>
        </p:spPr>
      </p:pic>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Tree>
    <p:extLst>
      <p:ext uri="{BB962C8B-B14F-4D97-AF65-F5344CB8AC3E}">
        <p14:creationId xmlns:p14="http://schemas.microsoft.com/office/powerpoint/2010/main" val="172739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34875" y="3954985"/>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PLATFORM NODES</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34875" y="4501039"/>
            <a:ext cx="4962905" cy="1261884"/>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Data flowing from all field components is collected and interpreted by SIGINT PLATFORM and stored in units.</a:t>
            </a:r>
          </a:p>
          <a:p>
            <a:r>
              <a:rPr lang="en-US" sz="1900" dirty="0">
                <a:solidFill>
                  <a:schemeClr val="accent1">
                    <a:lumMod val="50000"/>
                  </a:schemeClr>
                </a:solidFill>
                <a:latin typeface="DIN Condensed" pitchFamily="2" charset="0"/>
              </a:rPr>
              <a:t>With Local and Remote connections, the data is displayed on the screen and made sense by passing through various processes.</a:t>
            </a:r>
            <a:endParaRPr lang="en-TR" sz="1900" dirty="0">
              <a:solidFill>
                <a:schemeClr val="accent1">
                  <a:lumMod val="50000"/>
                </a:schemeClr>
              </a:solidFill>
              <a:latin typeface="DIN Condensed" pitchFamily="2" charset="0"/>
            </a:endParaRPr>
          </a:p>
        </p:txBody>
      </p:sp>
      <p:pic>
        <p:nvPicPr>
          <p:cNvPr id="15" name="Picture 14">
            <a:extLst>
              <a:ext uri="{FF2B5EF4-FFF2-40B4-BE49-F238E27FC236}">
                <a16:creationId xmlns:a16="http://schemas.microsoft.com/office/drawing/2014/main" id="{FDFE1B12-DAB7-034B-947F-BE9CB156F6F7}"/>
              </a:ext>
            </a:extLst>
          </p:cNvPr>
          <p:cNvPicPr>
            <a:picLocks noChangeAspect="1"/>
          </p:cNvPicPr>
          <p:nvPr/>
        </p:nvPicPr>
        <p:blipFill>
          <a:blip r:embed="rId3"/>
          <a:stretch>
            <a:fillRect/>
          </a:stretch>
        </p:blipFill>
        <p:spPr>
          <a:xfrm>
            <a:off x="3536902" y="7936"/>
            <a:ext cx="8655098" cy="6154736"/>
          </a:xfrm>
          <a:prstGeom prst="rect">
            <a:avLst/>
          </a:prstGeom>
        </p:spPr>
      </p:pic>
    </p:spTree>
    <p:extLst>
      <p:ext uri="{BB962C8B-B14F-4D97-AF65-F5344CB8AC3E}">
        <p14:creationId xmlns:p14="http://schemas.microsoft.com/office/powerpoint/2010/main" val="11150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3633486"/>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PLATFORM STRUCTURE</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218261"/>
            <a:ext cx="6139932" cy="1284523"/>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All data flowing to the platform is recorded in Storage and Database.</a:t>
            </a:r>
          </a:p>
          <a:p>
            <a:r>
              <a:rPr lang="en-US" sz="1900" dirty="0">
                <a:solidFill>
                  <a:schemeClr val="accent1">
                    <a:lumMod val="50000"/>
                  </a:schemeClr>
                </a:solidFill>
                <a:latin typeface="DIN Condensed" pitchFamily="2" charset="0"/>
              </a:rPr>
              <a:t>Local Client obtains the desired data by querying the API Server.</a:t>
            </a:r>
          </a:p>
          <a:p>
            <a:r>
              <a:rPr lang="en-US" sz="1900" dirty="0">
                <a:solidFill>
                  <a:schemeClr val="accent1">
                    <a:lumMod val="50000"/>
                  </a:schemeClr>
                </a:solidFill>
                <a:latin typeface="DIN Condensed" pitchFamily="2" charset="0"/>
              </a:rPr>
              <a:t>After the Remote Client authenticates over the AUTH Server, it accesses the data over the API Server.</a:t>
            </a:r>
          </a:p>
          <a:p>
            <a:r>
              <a:rPr lang="en-US" sz="1900" dirty="0">
                <a:solidFill>
                  <a:schemeClr val="accent1">
                    <a:lumMod val="50000"/>
                  </a:schemeClr>
                </a:solidFill>
                <a:latin typeface="DIN Condensed" pitchFamily="2" charset="0"/>
              </a:rPr>
              <a:t>Artificial intelligence operations take place on the AI Server.</a:t>
            </a:r>
            <a:endParaRPr lang="en-TR" sz="1900" dirty="0">
              <a:solidFill>
                <a:schemeClr val="accent1">
                  <a:lumMod val="50000"/>
                </a:schemeClr>
              </a:solidFill>
              <a:latin typeface="DIN Condensed" pitchFamily="2" charset="0"/>
            </a:endParaRPr>
          </a:p>
        </p:txBody>
      </p:sp>
      <p:pic>
        <p:nvPicPr>
          <p:cNvPr id="5" name="Picture 4">
            <a:extLst>
              <a:ext uri="{FF2B5EF4-FFF2-40B4-BE49-F238E27FC236}">
                <a16:creationId xmlns:a16="http://schemas.microsoft.com/office/drawing/2014/main" id="{2D4F63FE-110B-4F46-94A8-317A73A0F1B5}"/>
              </a:ext>
            </a:extLst>
          </p:cNvPr>
          <p:cNvPicPr>
            <a:picLocks noChangeAspect="1"/>
          </p:cNvPicPr>
          <p:nvPr/>
        </p:nvPicPr>
        <p:blipFill>
          <a:blip r:embed="rId3"/>
          <a:stretch>
            <a:fillRect/>
          </a:stretch>
        </p:blipFill>
        <p:spPr>
          <a:xfrm>
            <a:off x="3525742" y="0"/>
            <a:ext cx="8666258" cy="6162672"/>
          </a:xfrm>
          <a:prstGeom prst="rect">
            <a:avLst/>
          </a:prstGeom>
        </p:spPr>
      </p:pic>
    </p:spTree>
    <p:extLst>
      <p:ext uri="{BB962C8B-B14F-4D97-AF65-F5344CB8AC3E}">
        <p14:creationId xmlns:p14="http://schemas.microsoft.com/office/powerpoint/2010/main" val="166441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3633486"/>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MINI NODE</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218261"/>
            <a:ext cx="6139932" cy="969496"/>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MINI NODE; It is easily portable. It performs operations according to many different hardware and radio receivers in its content. These operations can be added or removed as modules.</a:t>
            </a:r>
            <a:endParaRPr lang="en-TR" sz="1900" dirty="0">
              <a:solidFill>
                <a:schemeClr val="accent1">
                  <a:lumMod val="50000"/>
                </a:schemeClr>
              </a:solidFill>
              <a:latin typeface="DIN Condensed" pitchFamily="2" charset="0"/>
            </a:endParaRPr>
          </a:p>
        </p:txBody>
      </p:sp>
      <p:pic>
        <p:nvPicPr>
          <p:cNvPr id="7" name="Picture 6">
            <a:extLst>
              <a:ext uri="{FF2B5EF4-FFF2-40B4-BE49-F238E27FC236}">
                <a16:creationId xmlns:a16="http://schemas.microsoft.com/office/drawing/2014/main" id="{66D43B79-34C5-CB4B-A017-29EB0ACF6124}"/>
              </a:ext>
            </a:extLst>
          </p:cNvPr>
          <p:cNvPicPr>
            <a:picLocks noChangeAspect="1"/>
          </p:cNvPicPr>
          <p:nvPr/>
        </p:nvPicPr>
        <p:blipFill>
          <a:blip r:embed="rId3"/>
          <a:stretch>
            <a:fillRect/>
          </a:stretch>
        </p:blipFill>
        <p:spPr>
          <a:xfrm>
            <a:off x="3590476" y="7936"/>
            <a:ext cx="8601524" cy="6116639"/>
          </a:xfrm>
          <a:prstGeom prst="rect">
            <a:avLst/>
          </a:prstGeom>
        </p:spPr>
      </p:pic>
      <p:sp>
        <p:nvSpPr>
          <p:cNvPr id="11" name="Metin kutusu 1">
            <a:extLst>
              <a:ext uri="{FF2B5EF4-FFF2-40B4-BE49-F238E27FC236}">
                <a16:creationId xmlns:a16="http://schemas.microsoft.com/office/drawing/2014/main" id="{360C917B-38FC-DF4C-A231-FEC6164D957D}"/>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spTree>
    <p:extLst>
      <p:ext uri="{BB962C8B-B14F-4D97-AF65-F5344CB8AC3E}">
        <p14:creationId xmlns:p14="http://schemas.microsoft.com/office/powerpoint/2010/main" val="44750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3633486"/>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BIG NODE</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218261"/>
            <a:ext cx="6139932" cy="1554272"/>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MINI NODE; It is easily portable. It performs operations according to many different hardware and radio receivers in its content. These operations can be added or removed as modules.</a:t>
            </a:r>
          </a:p>
          <a:p>
            <a:r>
              <a:rPr lang="en-US" sz="1900" dirty="0">
                <a:solidFill>
                  <a:schemeClr val="accent1">
                    <a:lumMod val="50000"/>
                  </a:schemeClr>
                </a:solidFill>
                <a:latin typeface="DIN Condensed" pitchFamily="2" charset="0"/>
              </a:rPr>
              <a:t>In addition, FM and AM broadcasts can be made and 4G and 2G networks can be created completely privately.</a:t>
            </a:r>
            <a:endParaRPr lang="en-TR" sz="1900" dirty="0">
              <a:solidFill>
                <a:schemeClr val="accent1">
                  <a:lumMod val="50000"/>
                </a:schemeClr>
              </a:solidFill>
              <a:latin typeface="DIN Condensed" pitchFamily="2" charset="0"/>
            </a:endParaRPr>
          </a:p>
        </p:txBody>
      </p:sp>
      <p:pic>
        <p:nvPicPr>
          <p:cNvPr id="10" name="Picture 9">
            <a:extLst>
              <a:ext uri="{FF2B5EF4-FFF2-40B4-BE49-F238E27FC236}">
                <a16:creationId xmlns:a16="http://schemas.microsoft.com/office/drawing/2014/main" id="{B434E10E-8077-3E4C-8D36-E92004CD06EC}"/>
              </a:ext>
            </a:extLst>
          </p:cNvPr>
          <p:cNvPicPr>
            <a:picLocks noChangeAspect="1"/>
          </p:cNvPicPr>
          <p:nvPr/>
        </p:nvPicPr>
        <p:blipFill>
          <a:blip r:embed="rId3"/>
          <a:stretch>
            <a:fillRect/>
          </a:stretch>
        </p:blipFill>
        <p:spPr>
          <a:xfrm>
            <a:off x="3361876" y="7936"/>
            <a:ext cx="8601524" cy="6116639"/>
          </a:xfrm>
          <a:prstGeom prst="rect">
            <a:avLst/>
          </a:prstGeom>
        </p:spPr>
      </p:pic>
      <p:sp>
        <p:nvSpPr>
          <p:cNvPr id="13" name="Metin kutusu 1">
            <a:extLst>
              <a:ext uri="{FF2B5EF4-FFF2-40B4-BE49-F238E27FC236}">
                <a16:creationId xmlns:a16="http://schemas.microsoft.com/office/drawing/2014/main" id="{71825192-9328-284B-BA8A-EAD02839EA85}"/>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spTree>
    <p:extLst>
      <p:ext uri="{BB962C8B-B14F-4D97-AF65-F5344CB8AC3E}">
        <p14:creationId xmlns:p14="http://schemas.microsoft.com/office/powerpoint/2010/main" val="225459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3633486"/>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UAV </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218261"/>
            <a:ext cx="6139932" cy="969496"/>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Video and images transferred from Unmanned Aerial Vehicles are collected and interpreted by the Platform. Spectrum Monitor with the data coming from the radio receivers on the Unmanned Aerial Vehicle.</a:t>
            </a:r>
            <a:endParaRPr lang="en-TR" sz="1900" dirty="0">
              <a:solidFill>
                <a:schemeClr val="accent1">
                  <a:lumMod val="50000"/>
                </a:schemeClr>
              </a:solidFill>
              <a:latin typeface="DIN Condensed" pitchFamily="2" charset="0"/>
            </a:endParaRPr>
          </a:p>
        </p:txBody>
      </p:sp>
      <p:pic>
        <p:nvPicPr>
          <p:cNvPr id="5" name="Picture 4">
            <a:extLst>
              <a:ext uri="{FF2B5EF4-FFF2-40B4-BE49-F238E27FC236}">
                <a16:creationId xmlns:a16="http://schemas.microsoft.com/office/drawing/2014/main" id="{24E21838-740A-3F43-BBD0-E23822FD998F}"/>
              </a:ext>
            </a:extLst>
          </p:cNvPr>
          <p:cNvPicPr>
            <a:picLocks noChangeAspect="1"/>
          </p:cNvPicPr>
          <p:nvPr/>
        </p:nvPicPr>
        <p:blipFill>
          <a:blip r:embed="rId3"/>
          <a:stretch>
            <a:fillRect/>
          </a:stretch>
        </p:blipFill>
        <p:spPr>
          <a:xfrm>
            <a:off x="3575236" y="7936"/>
            <a:ext cx="8601524" cy="6116639"/>
          </a:xfrm>
          <a:prstGeom prst="rect">
            <a:avLst/>
          </a:prstGeom>
        </p:spPr>
      </p:pic>
      <p:sp>
        <p:nvSpPr>
          <p:cNvPr id="11" name="Metin kutusu 1">
            <a:extLst>
              <a:ext uri="{FF2B5EF4-FFF2-40B4-BE49-F238E27FC236}">
                <a16:creationId xmlns:a16="http://schemas.microsoft.com/office/drawing/2014/main" id="{DDEF3F6D-6C94-D24C-A3D3-0596E918247C}"/>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spTree>
    <p:extLst>
      <p:ext uri="{BB962C8B-B14F-4D97-AF65-F5344CB8AC3E}">
        <p14:creationId xmlns:p14="http://schemas.microsoft.com/office/powerpoint/2010/main" val="342337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7F8EA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DA49C73D-2BEE-844D-B304-56ADFA8CB9BF}"/>
              </a:ext>
            </a:extLst>
          </p:cNvPr>
          <p:cNvSpPr/>
          <p:nvPr/>
        </p:nvSpPr>
        <p:spPr>
          <a:xfrm>
            <a:off x="0" y="6124575"/>
            <a:ext cx="12192000" cy="73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6D103302-2051-0A4D-8B1D-119C5C2DD3EA}"/>
              </a:ext>
            </a:extLst>
          </p:cNvPr>
          <p:cNvPicPr>
            <a:picLocks noChangeAspect="1"/>
          </p:cNvPicPr>
          <p:nvPr/>
        </p:nvPicPr>
        <p:blipFill>
          <a:blip r:embed="rId2"/>
          <a:stretch>
            <a:fillRect/>
          </a:stretch>
        </p:blipFill>
        <p:spPr>
          <a:xfrm>
            <a:off x="180858" y="6200775"/>
            <a:ext cx="821036" cy="592906"/>
          </a:xfrm>
          <a:prstGeom prst="rect">
            <a:avLst/>
          </a:prstGeom>
        </p:spPr>
      </p:pic>
      <p:sp>
        <p:nvSpPr>
          <p:cNvPr id="2" name="Metin kutusu 1">
            <a:extLst>
              <a:ext uri="{FF2B5EF4-FFF2-40B4-BE49-F238E27FC236}">
                <a16:creationId xmlns:a16="http://schemas.microsoft.com/office/drawing/2014/main" id="{A9C8D632-8F7C-124F-B86A-CBE753CE7B7B}"/>
              </a:ext>
            </a:extLst>
          </p:cNvPr>
          <p:cNvSpPr txBox="1"/>
          <p:nvPr/>
        </p:nvSpPr>
        <p:spPr>
          <a:xfrm>
            <a:off x="180858" y="3633486"/>
            <a:ext cx="6807200" cy="584775"/>
          </a:xfrm>
          <a:prstGeom prst="rect">
            <a:avLst/>
          </a:prstGeom>
          <a:noFill/>
        </p:spPr>
        <p:txBody>
          <a:bodyPr wrap="square" rtlCol="0">
            <a:spAutoFit/>
          </a:bodyPr>
          <a:lstStyle/>
          <a:p>
            <a:pPr fontAlgn="base"/>
            <a:r>
              <a:rPr lang="tr-TR" sz="3200" b="1" cap="all" dirty="0">
                <a:solidFill>
                  <a:schemeClr val="tx2">
                    <a:lumMod val="75000"/>
                  </a:schemeClr>
                </a:solidFill>
                <a:latin typeface="Bebas Neue" panose="020B0606020202050201" pitchFamily="34" charset="0"/>
              </a:rPr>
              <a:t>SHIP </a:t>
            </a:r>
          </a:p>
        </p:txBody>
      </p:sp>
      <p:sp>
        <p:nvSpPr>
          <p:cNvPr id="6" name="Metin kutusu 5">
            <a:extLst>
              <a:ext uri="{FF2B5EF4-FFF2-40B4-BE49-F238E27FC236}">
                <a16:creationId xmlns:a16="http://schemas.microsoft.com/office/drawing/2014/main" id="{6960D561-8704-A848-B128-7F3128E1433B}"/>
              </a:ext>
            </a:extLst>
          </p:cNvPr>
          <p:cNvSpPr txBox="1"/>
          <p:nvPr/>
        </p:nvSpPr>
        <p:spPr>
          <a:xfrm>
            <a:off x="8410693" y="6310281"/>
            <a:ext cx="3562350" cy="400110"/>
          </a:xfrm>
          <a:prstGeom prst="rect">
            <a:avLst/>
          </a:prstGeom>
          <a:noFill/>
        </p:spPr>
        <p:txBody>
          <a:bodyPr wrap="square" rtlCol="0">
            <a:spAutoFit/>
          </a:bodyPr>
          <a:lstStyle/>
          <a:p>
            <a:pPr algn="r" fontAlgn="base"/>
            <a:r>
              <a:rPr lang="tr-TR" sz="2000" cap="all" dirty="0">
                <a:solidFill>
                  <a:schemeClr val="tx2">
                    <a:lumMod val="60000"/>
                    <a:lumOff val="40000"/>
                  </a:schemeClr>
                </a:solidFill>
                <a:latin typeface="Bebas Neue" panose="020B0606020202050201" pitchFamily="34" charset="0"/>
                <a:cs typeface="Arial Narrow" panose="020B0604020202020204" pitchFamily="34" charset="0"/>
              </a:rPr>
              <a:t>SIGINT PLATFORM PRESENTATION   08-2022</a:t>
            </a:r>
          </a:p>
        </p:txBody>
      </p:sp>
      <p:sp>
        <p:nvSpPr>
          <p:cNvPr id="12" name="TextBox 11">
            <a:extLst>
              <a:ext uri="{FF2B5EF4-FFF2-40B4-BE49-F238E27FC236}">
                <a16:creationId xmlns:a16="http://schemas.microsoft.com/office/drawing/2014/main" id="{3F8531A0-58FC-DA44-907A-35572C2F1DC4}"/>
              </a:ext>
            </a:extLst>
          </p:cNvPr>
          <p:cNvSpPr txBox="1"/>
          <p:nvPr/>
        </p:nvSpPr>
        <p:spPr>
          <a:xfrm>
            <a:off x="180858" y="4218261"/>
            <a:ext cx="6139932" cy="969496"/>
          </a:xfrm>
          <a:prstGeom prst="rect">
            <a:avLst/>
          </a:prstGeom>
          <a:noFill/>
        </p:spPr>
        <p:txBody>
          <a:bodyPr wrap="square" rtlCol="0">
            <a:spAutoFit/>
          </a:bodyPr>
          <a:lstStyle/>
          <a:p>
            <a:r>
              <a:rPr lang="en-US" sz="1900" dirty="0">
                <a:solidFill>
                  <a:schemeClr val="accent1">
                    <a:lumMod val="50000"/>
                  </a:schemeClr>
                </a:solidFill>
                <a:latin typeface="DIN Condensed" pitchFamily="2" charset="0"/>
              </a:rPr>
              <a:t>With the BIG NODE system on the marine vehicles, the data is collected and interpreted by the Platform. These data are performed on the Platform via external world connections such as Satellite, Radio Link.</a:t>
            </a:r>
            <a:endParaRPr lang="en-TR" sz="1900" dirty="0">
              <a:solidFill>
                <a:schemeClr val="accent1">
                  <a:lumMod val="50000"/>
                </a:schemeClr>
              </a:solidFill>
              <a:latin typeface="DIN Condensed" pitchFamily="2" charset="0"/>
            </a:endParaRPr>
          </a:p>
        </p:txBody>
      </p:sp>
      <p:pic>
        <p:nvPicPr>
          <p:cNvPr id="10" name="Picture 9">
            <a:extLst>
              <a:ext uri="{FF2B5EF4-FFF2-40B4-BE49-F238E27FC236}">
                <a16:creationId xmlns:a16="http://schemas.microsoft.com/office/drawing/2014/main" id="{55A4F878-2EE6-FE42-BD8C-D6AA62C609C3}"/>
              </a:ext>
            </a:extLst>
          </p:cNvPr>
          <p:cNvPicPr>
            <a:picLocks noChangeAspect="1"/>
          </p:cNvPicPr>
          <p:nvPr/>
        </p:nvPicPr>
        <p:blipFill>
          <a:blip r:embed="rId3"/>
          <a:stretch>
            <a:fillRect/>
          </a:stretch>
        </p:blipFill>
        <p:spPr>
          <a:xfrm>
            <a:off x="3590476" y="7936"/>
            <a:ext cx="8601524" cy="6116639"/>
          </a:xfrm>
          <a:prstGeom prst="rect">
            <a:avLst/>
          </a:prstGeom>
        </p:spPr>
      </p:pic>
      <p:sp>
        <p:nvSpPr>
          <p:cNvPr id="13" name="Metin kutusu 1">
            <a:extLst>
              <a:ext uri="{FF2B5EF4-FFF2-40B4-BE49-F238E27FC236}">
                <a16:creationId xmlns:a16="http://schemas.microsoft.com/office/drawing/2014/main" id="{7CC930A7-3ABC-934D-8B04-8163F6FB3594}"/>
              </a:ext>
            </a:extLst>
          </p:cNvPr>
          <p:cNvSpPr txBox="1"/>
          <p:nvPr/>
        </p:nvSpPr>
        <p:spPr>
          <a:xfrm>
            <a:off x="180858" y="282779"/>
            <a:ext cx="6807200" cy="584775"/>
          </a:xfrm>
          <a:prstGeom prst="rect">
            <a:avLst/>
          </a:prstGeom>
          <a:noFill/>
        </p:spPr>
        <p:txBody>
          <a:bodyPr wrap="square" rtlCol="0">
            <a:spAutoFit/>
          </a:bodyPr>
          <a:lstStyle/>
          <a:p>
            <a:pPr fontAlgn="base"/>
            <a:r>
              <a:rPr lang="tr-TR" sz="3200" b="1" cap="all" dirty="0">
                <a:solidFill>
                  <a:schemeClr val="accent1">
                    <a:lumMod val="60000"/>
                    <a:lumOff val="40000"/>
                  </a:schemeClr>
                </a:solidFill>
                <a:latin typeface="Bebas Neue" panose="020B0606020202050201" pitchFamily="34" charset="0"/>
              </a:rPr>
              <a:t>NODES</a:t>
            </a:r>
          </a:p>
        </p:txBody>
      </p:sp>
    </p:spTree>
    <p:extLst>
      <p:ext uri="{BB962C8B-B14F-4D97-AF65-F5344CB8AC3E}">
        <p14:creationId xmlns:p14="http://schemas.microsoft.com/office/powerpoint/2010/main" val="34099077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477</Words>
  <Application>Microsoft Macintosh PowerPoint</Application>
  <PresentationFormat>Geniş ekran</PresentationFormat>
  <Paragraphs>43</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Arial Narrow</vt:lpstr>
      <vt:lpstr>Bebas Neue</vt:lpstr>
      <vt:lpstr>Calibri</vt:lpstr>
      <vt:lpstr>Calibri Light</vt:lpstr>
      <vt:lpstr>DIN Condensed</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Şişman</dc:creator>
  <cp:lastModifiedBy>Murat Şişman</cp:lastModifiedBy>
  <cp:revision>24</cp:revision>
  <dcterms:created xsi:type="dcterms:W3CDTF">2022-01-17T08:58:10Z</dcterms:created>
  <dcterms:modified xsi:type="dcterms:W3CDTF">2022-08-09T21:05:31Z</dcterms:modified>
</cp:coreProperties>
</file>